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wmf" ContentType="image/x-wmf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diagrams/data1.xml" ContentType="application/vnd.openxmlformats-officedocument.drawingml.diagramData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5" r:id="rId2"/>
    <p:sldId id="310" r:id="rId3"/>
    <p:sldId id="320" r:id="rId4"/>
    <p:sldId id="321" r:id="rId5"/>
    <p:sldId id="334" r:id="rId6"/>
    <p:sldId id="327" r:id="rId7"/>
    <p:sldId id="322" r:id="rId8"/>
    <p:sldId id="332" r:id="rId9"/>
    <p:sldId id="326" r:id="rId10"/>
    <p:sldId id="323" r:id="rId11"/>
    <p:sldId id="324" r:id="rId12"/>
    <p:sldId id="328" r:id="rId13"/>
    <p:sldId id="325" r:id="rId14"/>
    <p:sldId id="333" r:id="rId15"/>
    <p:sldId id="329" r:id="rId16"/>
    <p:sldId id="331" r:id="rId17"/>
  </p:sldIdLst>
  <p:sldSz cx="12188825" cy="6858000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29" autoAdjust="0"/>
  </p:normalViewPr>
  <p:slideViewPr>
    <p:cSldViewPr showGuides="1">
      <p:cViewPr varScale="1">
        <p:scale>
          <a:sx n="86" d="100"/>
          <a:sy n="86" d="100"/>
        </p:scale>
        <p:origin x="562" y="4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B7796C-9FA1-49CC-8787-9345D78C6580}" type="doc">
      <dgm:prSet loTypeId="urn:microsoft.com/office/officeart/2005/8/layout/defaul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5FC746A-4B1B-4DB7-9505-46CB14E3A0AF}">
      <dgm:prSet phldrT="[Text]"/>
      <dgm:spPr/>
      <dgm:t>
        <a:bodyPr/>
        <a:lstStyle/>
        <a:p>
          <a:r>
            <a:rPr lang="en-US" b="1" dirty="0">
              <a:latin typeface="proxima-nova"/>
            </a:rPr>
            <a:t>Express Edition</a:t>
          </a:r>
          <a:endParaRPr lang="en-US" dirty="0"/>
        </a:p>
      </dgm:t>
    </dgm:pt>
    <dgm:pt modelId="{D9979A4C-0C01-4993-BD2A-484CEAE53289}" type="parTrans" cxnId="{51FC3BBC-6E64-412B-870E-3DE679B28F65}">
      <dgm:prSet/>
      <dgm:spPr/>
      <dgm:t>
        <a:bodyPr/>
        <a:lstStyle/>
        <a:p>
          <a:endParaRPr lang="en-US"/>
        </a:p>
      </dgm:t>
    </dgm:pt>
    <dgm:pt modelId="{BD3F7B08-43C9-4D3C-906C-E57131DA2F8F}" type="sibTrans" cxnId="{51FC3BBC-6E64-412B-870E-3DE679B28F65}">
      <dgm:prSet/>
      <dgm:spPr/>
      <dgm:t>
        <a:bodyPr/>
        <a:lstStyle/>
        <a:p>
          <a:endParaRPr lang="en-US"/>
        </a:p>
      </dgm:t>
    </dgm:pt>
    <dgm:pt modelId="{F0279E4B-E5E8-45E7-9C06-E29F62AD923B}">
      <dgm:prSet phldrT="[Text]"/>
      <dgm:spPr/>
      <dgm:t>
        <a:bodyPr/>
        <a:lstStyle/>
        <a:p>
          <a:r>
            <a:rPr lang="en-US" b="1" dirty="0">
              <a:latin typeface="proxima-nova"/>
            </a:rPr>
            <a:t>Developer Edition</a:t>
          </a:r>
          <a:endParaRPr lang="en-US" dirty="0"/>
        </a:p>
      </dgm:t>
    </dgm:pt>
    <dgm:pt modelId="{AF4DAEE2-6D0A-457B-A366-4E6E329792FA}" type="parTrans" cxnId="{97B5BCB9-17DA-458F-B34A-04E4AC528F38}">
      <dgm:prSet/>
      <dgm:spPr/>
      <dgm:t>
        <a:bodyPr/>
        <a:lstStyle/>
        <a:p>
          <a:endParaRPr lang="en-US"/>
        </a:p>
      </dgm:t>
    </dgm:pt>
    <dgm:pt modelId="{37DE057D-C261-48AE-B247-AFB9951F3B6A}" type="sibTrans" cxnId="{97B5BCB9-17DA-458F-B34A-04E4AC528F38}">
      <dgm:prSet/>
      <dgm:spPr/>
      <dgm:t>
        <a:bodyPr/>
        <a:lstStyle/>
        <a:p>
          <a:endParaRPr lang="en-US"/>
        </a:p>
      </dgm:t>
    </dgm:pt>
    <dgm:pt modelId="{34191533-D607-496A-B48D-85C7AD164624}">
      <dgm:prSet phldrT="[Text]"/>
      <dgm:spPr/>
      <dgm:t>
        <a:bodyPr/>
        <a:lstStyle/>
        <a:p>
          <a:r>
            <a:rPr lang="en-US" b="1">
              <a:latin typeface="proxima-nova"/>
            </a:rPr>
            <a:t>Standard Edition</a:t>
          </a:r>
          <a:endParaRPr lang="en-US" dirty="0"/>
        </a:p>
      </dgm:t>
    </dgm:pt>
    <dgm:pt modelId="{DD04AB29-5087-43EF-BFC2-0B29D4E8FECC}" type="parTrans" cxnId="{C75A53F5-9304-4A44-BA1C-555DA5210ABE}">
      <dgm:prSet/>
      <dgm:spPr/>
      <dgm:t>
        <a:bodyPr/>
        <a:lstStyle/>
        <a:p>
          <a:endParaRPr lang="en-US"/>
        </a:p>
      </dgm:t>
    </dgm:pt>
    <dgm:pt modelId="{D035CBCF-662C-4198-9A2E-06C13A63FE61}" type="sibTrans" cxnId="{C75A53F5-9304-4A44-BA1C-555DA5210ABE}">
      <dgm:prSet/>
      <dgm:spPr/>
      <dgm:t>
        <a:bodyPr/>
        <a:lstStyle/>
        <a:p>
          <a:endParaRPr lang="en-US"/>
        </a:p>
      </dgm:t>
    </dgm:pt>
    <dgm:pt modelId="{4BCC5F75-FC0D-49B5-BBBC-41F695300123}">
      <dgm:prSet phldrT="[Text]"/>
      <dgm:spPr/>
      <dgm:t>
        <a:bodyPr/>
        <a:lstStyle/>
        <a:p>
          <a:r>
            <a:rPr lang="en-US" b="1">
              <a:latin typeface="proxima-nova"/>
            </a:rPr>
            <a:t>BI or Business Intelligence </a:t>
          </a:r>
          <a:endParaRPr lang="en-US" dirty="0"/>
        </a:p>
      </dgm:t>
    </dgm:pt>
    <dgm:pt modelId="{4FF0CAF7-9F1E-4079-9C58-F117C5F2F88E}" type="parTrans" cxnId="{5786784D-751F-4728-A9F8-61F4F246BBDD}">
      <dgm:prSet/>
      <dgm:spPr/>
      <dgm:t>
        <a:bodyPr/>
        <a:lstStyle/>
        <a:p>
          <a:endParaRPr lang="en-US"/>
        </a:p>
      </dgm:t>
    </dgm:pt>
    <dgm:pt modelId="{643D7E1D-B7DE-45A0-ADCD-5803A18651ED}" type="sibTrans" cxnId="{5786784D-751F-4728-A9F8-61F4F246BBDD}">
      <dgm:prSet/>
      <dgm:spPr/>
      <dgm:t>
        <a:bodyPr/>
        <a:lstStyle/>
        <a:p>
          <a:endParaRPr lang="en-US"/>
        </a:p>
      </dgm:t>
    </dgm:pt>
    <dgm:pt modelId="{B9AFBE13-66E3-49B1-82DD-EAE68F649D25}">
      <dgm:prSet phldrT="[Text]"/>
      <dgm:spPr/>
      <dgm:t>
        <a:bodyPr/>
        <a:lstStyle/>
        <a:p>
          <a:r>
            <a:rPr lang="en-US" b="1">
              <a:latin typeface="proxima-nova"/>
            </a:rPr>
            <a:t>Enterprise Edition</a:t>
          </a:r>
          <a:endParaRPr lang="en-US" dirty="0"/>
        </a:p>
      </dgm:t>
    </dgm:pt>
    <dgm:pt modelId="{7EB6CD37-B329-4C5B-A62C-8254CC7A5914}" type="parTrans" cxnId="{CA81B23D-C7E0-41B3-92E9-77EBE31D6424}">
      <dgm:prSet/>
      <dgm:spPr/>
      <dgm:t>
        <a:bodyPr/>
        <a:lstStyle/>
        <a:p>
          <a:endParaRPr lang="en-US"/>
        </a:p>
      </dgm:t>
    </dgm:pt>
    <dgm:pt modelId="{4A8B57F6-B4CE-404A-89D5-EE7AC7F75738}" type="sibTrans" cxnId="{CA81B23D-C7E0-41B3-92E9-77EBE31D6424}">
      <dgm:prSet/>
      <dgm:spPr/>
      <dgm:t>
        <a:bodyPr/>
        <a:lstStyle/>
        <a:p>
          <a:endParaRPr lang="en-US"/>
        </a:p>
      </dgm:t>
    </dgm:pt>
    <dgm:pt modelId="{63CDE964-4745-4A61-80C6-4140D147E325}" type="pres">
      <dgm:prSet presAssocID="{C5B7796C-9FA1-49CC-8787-9345D78C6580}" presName="diagram" presStyleCnt="0">
        <dgm:presLayoutVars>
          <dgm:dir/>
          <dgm:resizeHandles val="exact"/>
        </dgm:presLayoutVars>
      </dgm:prSet>
      <dgm:spPr/>
    </dgm:pt>
    <dgm:pt modelId="{B1F71590-D5A2-4B22-B91C-659A5748801F}" type="pres">
      <dgm:prSet presAssocID="{D5FC746A-4B1B-4DB7-9505-46CB14E3A0AF}" presName="node" presStyleLbl="node1" presStyleIdx="0" presStyleCnt="5">
        <dgm:presLayoutVars>
          <dgm:bulletEnabled val="1"/>
        </dgm:presLayoutVars>
      </dgm:prSet>
      <dgm:spPr/>
    </dgm:pt>
    <dgm:pt modelId="{E5FECBAA-441F-48BF-B0EF-CF65E72B3819}" type="pres">
      <dgm:prSet presAssocID="{BD3F7B08-43C9-4D3C-906C-E57131DA2F8F}" presName="sibTrans" presStyleCnt="0"/>
      <dgm:spPr/>
    </dgm:pt>
    <dgm:pt modelId="{C9EF6F4C-CDE8-41B6-8894-FBB4593104A0}" type="pres">
      <dgm:prSet presAssocID="{F0279E4B-E5E8-45E7-9C06-E29F62AD923B}" presName="node" presStyleLbl="node1" presStyleIdx="1" presStyleCnt="5">
        <dgm:presLayoutVars>
          <dgm:bulletEnabled val="1"/>
        </dgm:presLayoutVars>
      </dgm:prSet>
      <dgm:spPr/>
    </dgm:pt>
    <dgm:pt modelId="{B1E04993-D595-48E8-B335-CBAD0B60ED7A}" type="pres">
      <dgm:prSet presAssocID="{37DE057D-C261-48AE-B247-AFB9951F3B6A}" presName="sibTrans" presStyleCnt="0"/>
      <dgm:spPr/>
    </dgm:pt>
    <dgm:pt modelId="{FC5A2BFC-CF7E-405C-866A-28388057FA15}" type="pres">
      <dgm:prSet presAssocID="{34191533-D607-496A-B48D-85C7AD164624}" presName="node" presStyleLbl="node1" presStyleIdx="2" presStyleCnt="5">
        <dgm:presLayoutVars>
          <dgm:bulletEnabled val="1"/>
        </dgm:presLayoutVars>
      </dgm:prSet>
      <dgm:spPr/>
    </dgm:pt>
    <dgm:pt modelId="{C36547CE-D3BD-4674-B6E7-47D033C3F8FE}" type="pres">
      <dgm:prSet presAssocID="{D035CBCF-662C-4198-9A2E-06C13A63FE61}" presName="sibTrans" presStyleCnt="0"/>
      <dgm:spPr/>
    </dgm:pt>
    <dgm:pt modelId="{978851D6-AB29-4883-893C-84E4CC110641}" type="pres">
      <dgm:prSet presAssocID="{4BCC5F75-FC0D-49B5-BBBC-41F695300123}" presName="node" presStyleLbl="node1" presStyleIdx="3" presStyleCnt="5">
        <dgm:presLayoutVars>
          <dgm:bulletEnabled val="1"/>
        </dgm:presLayoutVars>
      </dgm:prSet>
      <dgm:spPr/>
    </dgm:pt>
    <dgm:pt modelId="{73986712-30FA-421A-BBEF-48A081C15912}" type="pres">
      <dgm:prSet presAssocID="{643D7E1D-B7DE-45A0-ADCD-5803A18651ED}" presName="sibTrans" presStyleCnt="0"/>
      <dgm:spPr/>
    </dgm:pt>
    <dgm:pt modelId="{845F56ED-B8AE-45BD-A346-32D2AC2DA276}" type="pres">
      <dgm:prSet presAssocID="{B9AFBE13-66E3-49B1-82DD-EAE68F649D25}" presName="node" presStyleLbl="node1" presStyleIdx="4" presStyleCnt="5">
        <dgm:presLayoutVars>
          <dgm:bulletEnabled val="1"/>
        </dgm:presLayoutVars>
      </dgm:prSet>
      <dgm:spPr/>
    </dgm:pt>
  </dgm:ptLst>
  <dgm:cxnLst>
    <dgm:cxn modelId="{CA81B23D-C7E0-41B3-92E9-77EBE31D6424}" srcId="{C5B7796C-9FA1-49CC-8787-9345D78C6580}" destId="{B9AFBE13-66E3-49B1-82DD-EAE68F649D25}" srcOrd="4" destOrd="0" parTransId="{7EB6CD37-B329-4C5B-A62C-8254CC7A5914}" sibTransId="{4A8B57F6-B4CE-404A-89D5-EE7AC7F75738}"/>
    <dgm:cxn modelId="{5786784D-751F-4728-A9F8-61F4F246BBDD}" srcId="{C5B7796C-9FA1-49CC-8787-9345D78C6580}" destId="{4BCC5F75-FC0D-49B5-BBBC-41F695300123}" srcOrd="3" destOrd="0" parTransId="{4FF0CAF7-9F1E-4079-9C58-F117C5F2F88E}" sibTransId="{643D7E1D-B7DE-45A0-ADCD-5803A18651ED}"/>
    <dgm:cxn modelId="{FB2FC86D-FDC6-4140-B395-6E19CE8C1085}" type="presOf" srcId="{D5FC746A-4B1B-4DB7-9505-46CB14E3A0AF}" destId="{B1F71590-D5A2-4B22-B91C-659A5748801F}" srcOrd="0" destOrd="0" presId="urn:microsoft.com/office/officeart/2005/8/layout/default"/>
    <dgm:cxn modelId="{DC203697-0E3E-4F10-A275-43896D0A83E0}" type="presOf" srcId="{F0279E4B-E5E8-45E7-9C06-E29F62AD923B}" destId="{C9EF6F4C-CDE8-41B6-8894-FBB4593104A0}" srcOrd="0" destOrd="0" presId="urn:microsoft.com/office/officeart/2005/8/layout/default"/>
    <dgm:cxn modelId="{EA0DF89A-08FE-4705-A608-1711770313BA}" type="presOf" srcId="{C5B7796C-9FA1-49CC-8787-9345D78C6580}" destId="{63CDE964-4745-4A61-80C6-4140D147E325}" srcOrd="0" destOrd="0" presId="urn:microsoft.com/office/officeart/2005/8/layout/default"/>
    <dgm:cxn modelId="{86340C9D-9B15-485B-B20B-0DDF684D36BB}" type="presOf" srcId="{B9AFBE13-66E3-49B1-82DD-EAE68F649D25}" destId="{845F56ED-B8AE-45BD-A346-32D2AC2DA276}" srcOrd="0" destOrd="0" presId="urn:microsoft.com/office/officeart/2005/8/layout/default"/>
    <dgm:cxn modelId="{97B5BCB9-17DA-458F-B34A-04E4AC528F38}" srcId="{C5B7796C-9FA1-49CC-8787-9345D78C6580}" destId="{F0279E4B-E5E8-45E7-9C06-E29F62AD923B}" srcOrd="1" destOrd="0" parTransId="{AF4DAEE2-6D0A-457B-A366-4E6E329792FA}" sibTransId="{37DE057D-C261-48AE-B247-AFB9951F3B6A}"/>
    <dgm:cxn modelId="{51FC3BBC-6E64-412B-870E-3DE679B28F65}" srcId="{C5B7796C-9FA1-49CC-8787-9345D78C6580}" destId="{D5FC746A-4B1B-4DB7-9505-46CB14E3A0AF}" srcOrd="0" destOrd="0" parTransId="{D9979A4C-0C01-4993-BD2A-484CEAE53289}" sibTransId="{BD3F7B08-43C9-4D3C-906C-E57131DA2F8F}"/>
    <dgm:cxn modelId="{E78BECE6-D543-416B-9787-716D2106FB3B}" type="presOf" srcId="{4BCC5F75-FC0D-49B5-BBBC-41F695300123}" destId="{978851D6-AB29-4883-893C-84E4CC110641}" srcOrd="0" destOrd="0" presId="urn:microsoft.com/office/officeart/2005/8/layout/default"/>
    <dgm:cxn modelId="{DB6CFAEA-3CE0-463C-8AA1-C337EF3C3989}" type="presOf" srcId="{34191533-D607-496A-B48D-85C7AD164624}" destId="{FC5A2BFC-CF7E-405C-866A-28388057FA15}" srcOrd="0" destOrd="0" presId="urn:microsoft.com/office/officeart/2005/8/layout/default"/>
    <dgm:cxn modelId="{C75A53F5-9304-4A44-BA1C-555DA5210ABE}" srcId="{C5B7796C-9FA1-49CC-8787-9345D78C6580}" destId="{34191533-D607-496A-B48D-85C7AD164624}" srcOrd="2" destOrd="0" parTransId="{DD04AB29-5087-43EF-BFC2-0B29D4E8FECC}" sibTransId="{D035CBCF-662C-4198-9A2E-06C13A63FE61}"/>
    <dgm:cxn modelId="{C1BFAC27-16E0-4861-85E8-73544028A9F8}" type="presParOf" srcId="{63CDE964-4745-4A61-80C6-4140D147E325}" destId="{B1F71590-D5A2-4B22-B91C-659A5748801F}" srcOrd="0" destOrd="0" presId="urn:microsoft.com/office/officeart/2005/8/layout/default"/>
    <dgm:cxn modelId="{9A804584-FC2C-493C-8621-3E7C36005926}" type="presParOf" srcId="{63CDE964-4745-4A61-80C6-4140D147E325}" destId="{E5FECBAA-441F-48BF-B0EF-CF65E72B3819}" srcOrd="1" destOrd="0" presId="urn:microsoft.com/office/officeart/2005/8/layout/default"/>
    <dgm:cxn modelId="{41F38E9C-1454-4FDE-BFDE-94D6665E6634}" type="presParOf" srcId="{63CDE964-4745-4A61-80C6-4140D147E325}" destId="{C9EF6F4C-CDE8-41B6-8894-FBB4593104A0}" srcOrd="2" destOrd="0" presId="urn:microsoft.com/office/officeart/2005/8/layout/default"/>
    <dgm:cxn modelId="{24222426-0C5E-4C70-BB6D-6BA9FE4D3895}" type="presParOf" srcId="{63CDE964-4745-4A61-80C6-4140D147E325}" destId="{B1E04993-D595-48E8-B335-CBAD0B60ED7A}" srcOrd="3" destOrd="0" presId="urn:microsoft.com/office/officeart/2005/8/layout/default"/>
    <dgm:cxn modelId="{F9307C7E-BECE-47AF-AE6F-2DBBBC1CB8F7}" type="presParOf" srcId="{63CDE964-4745-4A61-80C6-4140D147E325}" destId="{FC5A2BFC-CF7E-405C-866A-28388057FA15}" srcOrd="4" destOrd="0" presId="urn:microsoft.com/office/officeart/2005/8/layout/default"/>
    <dgm:cxn modelId="{0A4FA355-744F-48D7-AF58-C2B9B51E3FF6}" type="presParOf" srcId="{63CDE964-4745-4A61-80C6-4140D147E325}" destId="{C36547CE-D3BD-4674-B6E7-47D033C3F8FE}" srcOrd="5" destOrd="0" presId="urn:microsoft.com/office/officeart/2005/8/layout/default"/>
    <dgm:cxn modelId="{9505D906-DBE6-4F10-AC7D-F4EB21A49F32}" type="presParOf" srcId="{63CDE964-4745-4A61-80C6-4140D147E325}" destId="{978851D6-AB29-4883-893C-84E4CC110641}" srcOrd="6" destOrd="0" presId="urn:microsoft.com/office/officeart/2005/8/layout/default"/>
    <dgm:cxn modelId="{C13FF72F-471A-46EC-8897-7660C12B219C}" type="presParOf" srcId="{63CDE964-4745-4A61-80C6-4140D147E325}" destId="{73986712-30FA-421A-BBEF-48A081C15912}" srcOrd="7" destOrd="0" presId="urn:microsoft.com/office/officeart/2005/8/layout/default"/>
    <dgm:cxn modelId="{521C6434-A5B5-45EE-8121-05FB9B592B3E}" type="presParOf" srcId="{63CDE964-4745-4A61-80C6-4140D147E325}" destId="{845F56ED-B8AE-45BD-A346-32D2AC2DA276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F71590-D5A2-4B22-B91C-659A5748801F}">
      <dsp:nvSpPr>
        <dsp:cNvPr id="0" name=""/>
        <dsp:cNvSpPr/>
      </dsp:nvSpPr>
      <dsp:spPr>
        <a:xfrm>
          <a:off x="3750" y="540953"/>
          <a:ext cx="2030610" cy="121836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latin typeface="proxima-nova"/>
            </a:rPr>
            <a:t>Express Edition</a:t>
          </a:r>
          <a:endParaRPr lang="en-US" sz="2500" kern="1200" dirty="0"/>
        </a:p>
      </dsp:txBody>
      <dsp:txXfrm>
        <a:off x="3750" y="540953"/>
        <a:ext cx="2030610" cy="1218366"/>
      </dsp:txXfrm>
    </dsp:sp>
    <dsp:sp modelId="{C9EF6F4C-CDE8-41B6-8894-FBB4593104A0}">
      <dsp:nvSpPr>
        <dsp:cNvPr id="0" name=""/>
        <dsp:cNvSpPr/>
      </dsp:nvSpPr>
      <dsp:spPr>
        <a:xfrm>
          <a:off x="2237422" y="540953"/>
          <a:ext cx="2030610" cy="1218366"/>
        </a:xfrm>
        <a:prstGeom prst="rect">
          <a:avLst/>
        </a:prstGeom>
        <a:solidFill>
          <a:schemeClr val="accent3">
            <a:hueOff val="3567409"/>
            <a:satOff val="-7711"/>
            <a:lumOff val="-24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latin typeface="proxima-nova"/>
            </a:rPr>
            <a:t>Developer Edition</a:t>
          </a:r>
          <a:endParaRPr lang="en-US" sz="2500" kern="1200" dirty="0"/>
        </a:p>
      </dsp:txBody>
      <dsp:txXfrm>
        <a:off x="2237422" y="540953"/>
        <a:ext cx="2030610" cy="1218366"/>
      </dsp:txXfrm>
    </dsp:sp>
    <dsp:sp modelId="{FC5A2BFC-CF7E-405C-866A-28388057FA15}">
      <dsp:nvSpPr>
        <dsp:cNvPr id="0" name=""/>
        <dsp:cNvSpPr/>
      </dsp:nvSpPr>
      <dsp:spPr>
        <a:xfrm>
          <a:off x="4471094" y="540953"/>
          <a:ext cx="2030610" cy="1218366"/>
        </a:xfrm>
        <a:prstGeom prst="rect">
          <a:avLst/>
        </a:prstGeom>
        <a:solidFill>
          <a:schemeClr val="accent3">
            <a:hueOff val="7134818"/>
            <a:satOff val="-15421"/>
            <a:lumOff val="-4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>
              <a:latin typeface="proxima-nova"/>
            </a:rPr>
            <a:t>Standard Edition</a:t>
          </a:r>
          <a:endParaRPr lang="en-US" sz="2500" kern="1200" dirty="0"/>
        </a:p>
      </dsp:txBody>
      <dsp:txXfrm>
        <a:off x="4471094" y="540953"/>
        <a:ext cx="2030610" cy="1218366"/>
      </dsp:txXfrm>
    </dsp:sp>
    <dsp:sp modelId="{978851D6-AB29-4883-893C-84E4CC110641}">
      <dsp:nvSpPr>
        <dsp:cNvPr id="0" name=""/>
        <dsp:cNvSpPr/>
      </dsp:nvSpPr>
      <dsp:spPr>
        <a:xfrm>
          <a:off x="6704766" y="540953"/>
          <a:ext cx="2030610" cy="1218366"/>
        </a:xfrm>
        <a:prstGeom prst="rect">
          <a:avLst/>
        </a:prstGeom>
        <a:solidFill>
          <a:schemeClr val="accent3">
            <a:hueOff val="10702226"/>
            <a:satOff val="-23132"/>
            <a:lumOff val="-73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>
              <a:latin typeface="proxima-nova"/>
            </a:rPr>
            <a:t>BI or Business Intelligence </a:t>
          </a:r>
          <a:endParaRPr lang="en-US" sz="2500" kern="1200" dirty="0"/>
        </a:p>
      </dsp:txBody>
      <dsp:txXfrm>
        <a:off x="6704766" y="540953"/>
        <a:ext cx="2030610" cy="1218366"/>
      </dsp:txXfrm>
    </dsp:sp>
    <dsp:sp modelId="{845F56ED-B8AE-45BD-A346-32D2AC2DA276}">
      <dsp:nvSpPr>
        <dsp:cNvPr id="0" name=""/>
        <dsp:cNvSpPr/>
      </dsp:nvSpPr>
      <dsp:spPr>
        <a:xfrm>
          <a:off x="8938438" y="540953"/>
          <a:ext cx="2030610" cy="1218366"/>
        </a:xfrm>
        <a:prstGeom prst="rect">
          <a:avLst/>
        </a:prstGeom>
        <a:solidFill>
          <a:schemeClr val="accent3">
            <a:hueOff val="14269635"/>
            <a:satOff val="-30842"/>
            <a:lumOff val="-9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>
              <a:latin typeface="proxima-nova"/>
            </a:rPr>
            <a:t>Enterprise Edition</a:t>
          </a:r>
          <a:endParaRPr lang="en-US" sz="2500" kern="1200" dirty="0"/>
        </a:p>
      </dsp:txBody>
      <dsp:txXfrm>
        <a:off x="8938438" y="540953"/>
        <a:ext cx="2030610" cy="12183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1/20/2021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eg>
</file>

<file path=ppt/media/image13.jpg>
</file>

<file path=ppt/media/image17.wmf>
</file>

<file path=ppt/media/image18.jpeg>
</file>

<file path=ppt/media/image2.jp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1/20/2021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787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68860-8B91-4019-B69B-9B8329A03CE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145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bXbm0qGwgAw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database-engine/install-windows/installation-for-sql-server?view=sql-server-2017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Maziar.Shajari@GeorgianCollege.c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KG-mqHoXOXY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fSN2ihUkSCk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Advanced Database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Maziar Shajari</a:t>
            </a:r>
          </a:p>
          <a:p>
            <a:r>
              <a:rPr lang="it-IT" sz="1200" b="1" dirty="0"/>
              <a:t>last revised: Summer 2020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294408"/>
              </p:ext>
            </p:extLst>
          </p:nvPr>
        </p:nvGraphicFramePr>
        <p:xfrm>
          <a:off x="1057944" y="1518895"/>
          <a:ext cx="5925912" cy="4932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Visio" r:id="rId3" imgW="4127901" imgH="3436020" progId="Visio.Drawing.11">
                  <p:embed/>
                </p:oleObj>
              </mc:Choice>
              <mc:Fallback>
                <p:oleObj name="Visio" r:id="rId3" imgW="4127901" imgH="343602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7944" y="1518895"/>
                        <a:ext cx="5925912" cy="4932665"/>
                      </a:xfrm>
                      <a:prstGeom prst="rect">
                        <a:avLst/>
                      </a:prstGeom>
                      <a:solidFill>
                        <a:schemeClr val="tx1">
                          <a:lumMod val="85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250" y="584582"/>
            <a:ext cx="5948490" cy="6394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8330461" y="2331361"/>
            <a:ext cx="3038622" cy="297424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Is the Figure clear to explain?</a:t>
            </a:r>
          </a:p>
        </p:txBody>
      </p:sp>
    </p:spTree>
    <p:extLst>
      <p:ext uri="{BB962C8B-B14F-4D97-AF65-F5344CB8AC3E}">
        <p14:creationId xmlns:p14="http://schemas.microsoft.com/office/powerpoint/2010/main" val="1113512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99" b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Hardware Components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796153" y="1724802"/>
            <a:ext cx="6094413" cy="429236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  <a:tabLst>
                <a:tab pos="1371189" algn="l"/>
              </a:tabLst>
            </a:pPr>
            <a:r>
              <a:rPr lang="en-US" sz="2799" b="1" dirty="0">
                <a:solidFill>
                  <a:schemeClr val="tx1">
                    <a:lumMod val="8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three hardware components </a:t>
            </a:r>
            <a:br>
              <a:rPr lang="en-US" sz="2799" b="1" dirty="0">
                <a:solidFill>
                  <a:schemeClr val="tx1">
                    <a:lumMod val="8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99" b="1" dirty="0">
                <a:solidFill>
                  <a:schemeClr val="tx1">
                    <a:lumMod val="8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 a client/server system</a:t>
            </a:r>
          </a:p>
          <a:p>
            <a:pPr marL="342797" marR="274238" indent="-342797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7241" algn="l"/>
              </a:tabLst>
            </a:pPr>
            <a:r>
              <a:rPr lang="en-US" sz="2399" spc="-1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Clients </a:t>
            </a:r>
          </a:p>
          <a:p>
            <a:pPr marL="342797" marR="274238" indent="-342797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7241" algn="l"/>
              </a:tabLst>
            </a:pPr>
            <a:r>
              <a:rPr lang="en-US" sz="2399" spc="-1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Server </a:t>
            </a:r>
          </a:p>
          <a:p>
            <a:pPr marL="342797" marR="274238" indent="-342797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7241" algn="l"/>
              </a:tabLst>
            </a:pPr>
            <a:r>
              <a:rPr lang="en-US" sz="2399" spc="-1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Network </a:t>
            </a:r>
          </a:p>
          <a:p>
            <a:pPr>
              <a:spcBef>
                <a:spcPts val="1200"/>
              </a:spcBef>
              <a:spcAft>
                <a:spcPts val="600"/>
              </a:spcAft>
              <a:tabLst>
                <a:tab pos="1371189" algn="l"/>
              </a:tabLst>
            </a:pPr>
            <a:r>
              <a:rPr lang="en-US" sz="2799" b="1" dirty="0">
                <a:solidFill>
                  <a:schemeClr val="tx1">
                    <a:lumMod val="8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Terms to know</a:t>
            </a:r>
          </a:p>
          <a:p>
            <a:pPr marL="342797" marR="274238" indent="-342797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7241" algn="l"/>
              </a:tabLst>
            </a:pPr>
            <a:r>
              <a:rPr lang="en-US" sz="2399" spc="-1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Local area network (LAN)</a:t>
            </a:r>
          </a:p>
          <a:p>
            <a:pPr marL="342797" marR="274238" indent="-342797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7241" algn="l"/>
              </a:tabLst>
            </a:pPr>
            <a:r>
              <a:rPr lang="en-US" sz="2399" spc="-1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Wide area network (WAN)</a:t>
            </a:r>
          </a:p>
          <a:p>
            <a:pPr marL="342797" marR="274238" indent="-342797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7241" algn="l"/>
              </a:tabLst>
            </a:pPr>
            <a:r>
              <a:rPr lang="en-US" sz="2399" spc="-10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Enterprise 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520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865" y="381000"/>
            <a:ext cx="9144001" cy="838200"/>
          </a:xfrm>
        </p:spPr>
        <p:txBody>
          <a:bodyPr/>
          <a:lstStyle/>
          <a:p>
            <a:r>
              <a:rPr lang="en-US" b="1" dirty="0">
                <a:solidFill>
                  <a:schemeClr val="bg2"/>
                </a:solidFill>
              </a:rPr>
              <a:t>Table example: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344315" y="1536299"/>
          <a:ext cx="8537543" cy="5119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name="Visio" r:id="rId3" imgW="4814222" imgH="2780451" progId="Visio.Drawing.11">
                  <p:embed/>
                </p:oleObj>
              </mc:Choice>
              <mc:Fallback>
                <p:oleObj name="Visio" r:id="rId3" imgW="4814222" imgH="2780451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4315" y="1536299"/>
                        <a:ext cx="8537543" cy="511903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lowchart: Internal Storage 4"/>
          <p:cNvSpPr/>
          <p:nvPr/>
        </p:nvSpPr>
        <p:spPr>
          <a:xfrm>
            <a:off x="9218612" y="4228296"/>
            <a:ext cx="2716734" cy="2420597"/>
          </a:xfrm>
          <a:prstGeom prst="flowChartInternalStorag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799" dirty="0"/>
              <a:t>The information inside</a:t>
            </a:r>
          </a:p>
          <a:p>
            <a:r>
              <a:rPr lang="en-US" sz="1799" dirty="0"/>
              <a:t>the database is organized</a:t>
            </a:r>
          </a:p>
          <a:p>
            <a:r>
              <a:rPr lang="en-US" sz="1799" dirty="0"/>
              <a:t>into </a:t>
            </a:r>
            <a:r>
              <a:rPr lang="en-US" sz="1799" b="1" dirty="0"/>
              <a:t>tables</a:t>
            </a:r>
            <a:r>
              <a:rPr lang="en-US" sz="17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06092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9417" y="374265"/>
            <a:ext cx="9144001" cy="1371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 networked system that uses </a:t>
            </a:r>
            <a:br>
              <a:rPr lang="en-US" b="1" dirty="0"/>
            </a:br>
            <a:r>
              <a:rPr lang="en-US" b="1" dirty="0"/>
              <a:t>an application server</a:t>
            </a:r>
            <a:br>
              <a:rPr lang="en-US" b="1" dirty="0"/>
            </a:br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384802"/>
              </p:ext>
            </p:extLst>
          </p:nvPr>
        </p:nvGraphicFramePr>
        <p:xfrm>
          <a:off x="912813" y="1951941"/>
          <a:ext cx="9630604" cy="4236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4" name="Visio" r:id="rId4" imgW="6886440" imgH="2543760" progId="Visio.Drawing.11">
                  <p:embed/>
                </p:oleObj>
              </mc:Choice>
              <mc:Fallback>
                <p:oleObj name="Visio" r:id="rId4" imgW="6886440" imgH="254376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2813" y="1951941"/>
                        <a:ext cx="9630604" cy="4236047"/>
                      </a:xfrm>
                      <a:prstGeom prst="rect">
                        <a:avLst/>
                      </a:prstGeom>
                      <a:solidFill>
                        <a:schemeClr val="tx1">
                          <a:lumMod val="85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705215" y="6394065"/>
            <a:ext cx="838201" cy="276228"/>
          </a:xfrm>
        </p:spPr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091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E4274-5E98-4691-B53D-6A89394C7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62000"/>
          </a:xfrm>
        </p:spPr>
        <p:txBody>
          <a:bodyPr/>
          <a:lstStyle/>
          <a:p>
            <a:r>
              <a:rPr lang="en-US" dirty="0"/>
              <a:t>MSSQL </a:t>
            </a:r>
            <a:r>
              <a:rPr lang="en-US" sz="4400" b="1" dirty="0"/>
              <a:t>2012</a:t>
            </a:r>
            <a:r>
              <a:rPr lang="en-US" dirty="0"/>
              <a:t> Editions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22A19C-373C-4B47-A8FD-A3EDC99C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0BEE74-2A72-43D5-A712-2437A80AFBD2}"/>
              </a:ext>
            </a:extLst>
          </p:cNvPr>
          <p:cNvSpPr/>
          <p:nvPr/>
        </p:nvSpPr>
        <p:spPr>
          <a:xfrm>
            <a:off x="531812" y="1371600"/>
            <a:ext cx="6092825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  <a:latin typeface="proxima-nova"/>
              </a:rPr>
              <a:t> SQL Server 2012 comes in five edition:</a:t>
            </a:r>
            <a:endParaRPr lang="en-US" sz="2000" b="1" dirty="0">
              <a:solidFill>
                <a:srgbClr val="FFFF00"/>
              </a:solidFill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038D0AE-B628-40FE-A21D-2E165F0D4D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4399600"/>
              </p:ext>
            </p:extLst>
          </p:nvPr>
        </p:nvGraphicFramePr>
        <p:xfrm>
          <a:off x="531812" y="1600200"/>
          <a:ext cx="10972800" cy="23002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Left Brace 6">
            <a:extLst>
              <a:ext uri="{FF2B5EF4-FFF2-40B4-BE49-F238E27FC236}">
                <a16:creationId xmlns:a16="http://schemas.microsoft.com/office/drawing/2014/main" id="{86C8F659-617F-46F9-80D1-637B5531495C}"/>
              </a:ext>
            </a:extLst>
          </p:cNvPr>
          <p:cNvSpPr/>
          <p:nvPr/>
        </p:nvSpPr>
        <p:spPr>
          <a:xfrm rot="16200000">
            <a:off x="2328673" y="2536010"/>
            <a:ext cx="319073" cy="3505200"/>
          </a:xfrm>
          <a:prstGeom prst="leftBrac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79DC4-3294-489E-A0A5-97A734924BBD}"/>
              </a:ext>
            </a:extLst>
          </p:cNvPr>
          <p:cNvSpPr txBox="1"/>
          <p:nvPr/>
        </p:nvSpPr>
        <p:spPr>
          <a:xfrm>
            <a:off x="1293811" y="4492081"/>
            <a:ext cx="238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Free to use by students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67279AEC-EE6B-4131-9842-72AF21DD48BB}"/>
              </a:ext>
            </a:extLst>
          </p:cNvPr>
          <p:cNvSpPr/>
          <p:nvPr/>
        </p:nvSpPr>
        <p:spPr>
          <a:xfrm rot="16200000">
            <a:off x="4868076" y="1855167"/>
            <a:ext cx="319073" cy="3505200"/>
          </a:xfrm>
          <a:prstGeom prst="leftBrac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779CCF-07F4-47E4-8BA4-551DF361A1F9}"/>
              </a:ext>
            </a:extLst>
          </p:cNvPr>
          <p:cNvSpPr txBox="1"/>
          <p:nvPr/>
        </p:nvSpPr>
        <p:spPr>
          <a:xfrm>
            <a:off x="3894930" y="3782392"/>
            <a:ext cx="2265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Almost same features</a:t>
            </a:r>
          </a:p>
        </p:txBody>
      </p:sp>
    </p:spTree>
    <p:extLst>
      <p:ext uri="{BB962C8B-B14F-4D97-AF65-F5344CB8AC3E}">
        <p14:creationId xmlns:p14="http://schemas.microsoft.com/office/powerpoint/2010/main" val="196181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Understanding the core components of SQL Server | lynda.com overview</a:t>
            </a:r>
            <a:br>
              <a:rPr lang="en-CA" dirty="0"/>
            </a:br>
            <a:endParaRPr lang="en-US" dirty="0"/>
          </a:p>
        </p:txBody>
      </p:sp>
      <p:pic>
        <p:nvPicPr>
          <p:cNvPr id="3" name="bXbm0qGwgAw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22413" y="1524000"/>
            <a:ext cx="8991600" cy="505777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522413" y="6492961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9’:12”</a:t>
            </a:r>
          </a:p>
        </p:txBody>
      </p:sp>
    </p:spTree>
    <p:extLst>
      <p:ext uri="{BB962C8B-B14F-4D97-AF65-F5344CB8AC3E}">
        <p14:creationId xmlns:p14="http://schemas.microsoft.com/office/powerpoint/2010/main" val="1268496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SQL Server Installation – Hands 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03213" y="5936115"/>
            <a:ext cx="118856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https://docs.microsoft.com/en-us/sql/database-engine/install-windows/installation-for-sql-server?view=sql-server-2017</a:t>
            </a:r>
          </a:p>
        </p:txBody>
      </p:sp>
      <p:sp>
        <p:nvSpPr>
          <p:cNvPr id="4" name="Rectangle 3"/>
          <p:cNvSpPr/>
          <p:nvPr/>
        </p:nvSpPr>
        <p:spPr>
          <a:xfrm>
            <a:off x="1674812" y="2895600"/>
            <a:ext cx="6092825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Segoe UI" panose="020B0502040204020203" pitchFamily="34" charset="0"/>
              </a:rPr>
              <a:t>The SQL Server Installation Wizard provides a single feature tree to install all SQL Server components: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  <a:latin typeface="Segoe UI" panose="020B0502040204020203" pitchFamily="34" charset="0"/>
              </a:rPr>
              <a:t>Database Engine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  <a:latin typeface="Segoe UI" panose="020B0502040204020203" pitchFamily="34" charset="0"/>
              </a:rPr>
              <a:t>Analysis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  <a:latin typeface="Segoe UI" panose="020B0502040204020203" pitchFamily="34" charset="0"/>
              </a:rPr>
              <a:t>Reporting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  <a:latin typeface="Segoe UI" panose="020B0502040204020203" pitchFamily="34" charset="0"/>
              </a:rPr>
              <a:t>Integration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  <a:latin typeface="Segoe UI" panose="020B0502040204020203" pitchFamily="34" charset="0"/>
              </a:rPr>
              <a:t>Master Data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  <a:latin typeface="Segoe UI" panose="020B0502040204020203" pitchFamily="34" charset="0"/>
              </a:rPr>
              <a:t>Data Quality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  <a:latin typeface="Segoe UI" panose="020B0502040204020203" pitchFamily="34" charset="0"/>
              </a:rPr>
              <a:t>Connectivity components</a:t>
            </a:r>
            <a:endParaRPr lang="en-US" b="1" i="0" dirty="0">
              <a:solidFill>
                <a:srgbClr val="FFFF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Rectangle 5">
            <a:hlinkClick r:id="rId2"/>
          </p:cNvPr>
          <p:cNvSpPr/>
          <p:nvPr/>
        </p:nvSpPr>
        <p:spPr>
          <a:xfrm>
            <a:off x="1674812" y="1523005"/>
            <a:ext cx="3276600" cy="73273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Click to Visit the website</a:t>
            </a:r>
          </a:p>
        </p:txBody>
      </p:sp>
    </p:spTree>
    <p:extLst>
      <p:ext uri="{BB962C8B-B14F-4D97-AF65-F5344CB8AC3E}">
        <p14:creationId xmlns:p14="http://schemas.microsoft.com/office/powerpoint/2010/main" val="276754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62000"/>
          </a:xfrm>
        </p:spPr>
        <p:txBody>
          <a:bodyPr/>
          <a:lstStyle/>
          <a:p>
            <a:r>
              <a:rPr lang="en-US" dirty="0"/>
              <a:t>Course Plan (Part I)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Class rules &amp; Syllabus</a:t>
            </a:r>
          </a:p>
          <a:p>
            <a:r>
              <a:rPr lang="en-US" b="1" dirty="0"/>
              <a:t>Resources</a:t>
            </a:r>
          </a:p>
          <a:p>
            <a:r>
              <a:rPr lang="en-US" b="1" dirty="0"/>
              <a:t>Database introduction (Platform installation)</a:t>
            </a:r>
          </a:p>
          <a:p>
            <a:r>
              <a:rPr lang="en-US" b="1" dirty="0"/>
              <a:t>Videos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520" y="121302"/>
            <a:ext cx="9144001" cy="685800"/>
          </a:xfrm>
        </p:spPr>
        <p:txBody>
          <a:bodyPr/>
          <a:lstStyle/>
          <a:p>
            <a:r>
              <a:rPr lang="en-US" dirty="0"/>
              <a:t>From instructional plan: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07350" y="914400"/>
            <a:ext cx="6094413" cy="92309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799" b="1" dirty="0"/>
              <a:t>Instructor:</a:t>
            </a:r>
          </a:p>
          <a:p>
            <a:r>
              <a:rPr lang="en-US" sz="1799" dirty="0"/>
              <a:t>Name: Maziar Shajari</a:t>
            </a:r>
          </a:p>
          <a:p>
            <a:r>
              <a:rPr lang="en-US" sz="1799" dirty="0"/>
              <a:t>Email: </a:t>
            </a:r>
            <a:r>
              <a:rPr lang="en-US" sz="1799" u="sng" dirty="0">
                <a:hlinkClick r:id="rId2"/>
              </a:rPr>
              <a:t>Maziar.Shajari@Georgiancollege.ca</a:t>
            </a:r>
            <a:endParaRPr lang="en-US" sz="1799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0C59FBA-E448-4EA2-BBBE-18637F8AA7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774045"/>
              </p:ext>
            </p:extLst>
          </p:nvPr>
        </p:nvGraphicFramePr>
        <p:xfrm>
          <a:off x="7389812" y="587810"/>
          <a:ext cx="4411980" cy="1249680"/>
        </p:xfrm>
        <a:graphic>
          <a:graphicData uri="http://schemas.openxmlformats.org/drawingml/2006/table">
            <a:tbl>
              <a:tblPr firstRow="1" firstCol="1" bandRow="1">
                <a:tableStyleId>{0505E3EF-67EA-436B-97B2-0124C06EBD24}</a:tableStyleId>
              </a:tblPr>
              <a:tblGrid>
                <a:gridCol w="2440305">
                  <a:extLst>
                    <a:ext uri="{9D8B030D-6E8A-4147-A177-3AD203B41FA5}">
                      <a16:colId xmlns:a16="http://schemas.microsoft.com/office/drawing/2014/main" val="2040298973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5074366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>
                          <a:effectLst/>
                        </a:rPr>
                        <a:t>Assignment 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>
                          <a:effectLst/>
                        </a:rPr>
                        <a:t>10%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extLst>
                  <a:ext uri="{0D108BD9-81ED-4DB2-BD59-A6C34878D82A}">
                    <a16:rowId xmlns:a16="http://schemas.microsoft.com/office/drawing/2014/main" val="2324697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>
                          <a:effectLst/>
                        </a:rPr>
                        <a:t>Assignment 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>
                          <a:effectLst/>
                        </a:rPr>
                        <a:t>10%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extLst>
                  <a:ext uri="{0D108BD9-81ED-4DB2-BD59-A6C34878D82A}">
                    <a16:rowId xmlns:a16="http://schemas.microsoft.com/office/drawing/2014/main" val="29154599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 dirty="0">
                          <a:effectLst/>
                        </a:rPr>
                        <a:t>Assignment 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>
                          <a:effectLst/>
                        </a:rPr>
                        <a:t>10%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extLst>
                  <a:ext uri="{0D108BD9-81ED-4DB2-BD59-A6C34878D82A}">
                    <a16:rowId xmlns:a16="http://schemas.microsoft.com/office/drawing/2014/main" val="10003321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>
                          <a:effectLst/>
                        </a:rPr>
                        <a:t>Assignment 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>
                          <a:effectLst/>
                        </a:rPr>
                        <a:t>10%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extLst>
                  <a:ext uri="{0D108BD9-81ED-4DB2-BD59-A6C34878D82A}">
                    <a16:rowId xmlns:a16="http://schemas.microsoft.com/office/drawing/2014/main" val="2324670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>
                          <a:effectLst/>
                        </a:rPr>
                        <a:t>Test 1 (Midterm)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>
                          <a:effectLst/>
                        </a:rPr>
                        <a:t>30%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extLst>
                  <a:ext uri="{0D108BD9-81ED-4DB2-BD59-A6C34878D82A}">
                    <a16:rowId xmlns:a16="http://schemas.microsoft.com/office/drawing/2014/main" val="20176195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>
                          <a:effectLst/>
                        </a:rPr>
                        <a:t>Test 2 (Final)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100" dirty="0">
                          <a:effectLst/>
                        </a:rPr>
                        <a:t>30%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610" marR="54610" marT="18415" marB="18415" anchor="ctr"/>
                </a:tc>
                <a:extLst>
                  <a:ext uri="{0D108BD9-81ED-4DB2-BD59-A6C34878D82A}">
                    <a16:rowId xmlns:a16="http://schemas.microsoft.com/office/drawing/2014/main" val="4231642254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8E89061-9F7B-48CA-9F16-D140E4DCB5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5350713"/>
              </p:ext>
            </p:extLst>
          </p:nvPr>
        </p:nvGraphicFramePr>
        <p:xfrm>
          <a:off x="301756" y="2164080"/>
          <a:ext cx="7392856" cy="45129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3212">
                  <a:extLst>
                    <a:ext uri="{9D8B030D-6E8A-4147-A177-3AD203B41FA5}">
                      <a16:colId xmlns:a16="http://schemas.microsoft.com/office/drawing/2014/main" val="1634169174"/>
                    </a:ext>
                  </a:extLst>
                </a:gridCol>
                <a:gridCol w="3961381">
                  <a:extLst>
                    <a:ext uri="{9D8B030D-6E8A-4147-A177-3AD203B41FA5}">
                      <a16:colId xmlns:a16="http://schemas.microsoft.com/office/drawing/2014/main" val="186613065"/>
                    </a:ext>
                  </a:extLst>
                </a:gridCol>
                <a:gridCol w="1902027">
                  <a:extLst>
                    <a:ext uri="{9D8B030D-6E8A-4147-A177-3AD203B41FA5}">
                      <a16:colId xmlns:a16="http://schemas.microsoft.com/office/drawing/2014/main" val="3076919410"/>
                    </a:ext>
                  </a:extLst>
                </a:gridCol>
                <a:gridCol w="986236">
                  <a:extLst>
                    <a:ext uri="{9D8B030D-6E8A-4147-A177-3AD203B41FA5}">
                      <a16:colId xmlns:a16="http://schemas.microsoft.com/office/drawing/2014/main" val="4234288210"/>
                    </a:ext>
                  </a:extLst>
                </a:gridCol>
              </a:tblGrid>
              <a:tr h="4635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WEEK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LESSON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DUE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6779871"/>
                  </a:ext>
                </a:extLst>
              </a:tr>
              <a:tr h="63046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Database Fundamentals Review – Installing SSMS – Adding External Sample Databases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59980317"/>
                  </a:ext>
                </a:extLst>
              </a:tr>
              <a:tr h="22652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Database Installation - SELECT Statement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1771638"/>
                  </a:ext>
                </a:extLst>
              </a:tr>
              <a:tr h="22652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Advanced Select – Simple scalar functions - Standards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Assignment 1 - 10%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Week 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2073570"/>
                  </a:ext>
                </a:extLst>
              </a:tr>
              <a:tr h="22652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Relationships - Join tables – basic Joins and Outer Join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18223370"/>
                  </a:ext>
                </a:extLst>
              </a:tr>
              <a:tr h="22652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Using the Subqueries &amp; CTE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Assignment 2-10%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Week 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86688124"/>
                  </a:ext>
                </a:extLst>
              </a:tr>
              <a:tr h="22652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CRUD Commands – Create, Read, Update, Delete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1618933"/>
                  </a:ext>
                </a:extLst>
              </a:tr>
              <a:tr h="22652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Mid-Term Exam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30%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0971501"/>
                  </a:ext>
                </a:extLst>
              </a:tr>
              <a:tr h="22652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Study Week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52390734"/>
                  </a:ext>
                </a:extLst>
              </a:tr>
              <a:tr h="4635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Database Design, More Updates, Transaction Statements (Rollback)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96614233"/>
                  </a:ext>
                </a:extLst>
              </a:tr>
              <a:tr h="4635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Database Design (Cont.) – Transactions (Commit and multiple transactions)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Assignment 3-10%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Week 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2308369"/>
                  </a:ext>
                </a:extLst>
              </a:tr>
              <a:tr h="22652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Database constraints – Data Types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48145742"/>
                  </a:ext>
                </a:extLst>
              </a:tr>
              <a:tr h="22652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Triggers – Views – Aggregate Functions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Assignment 4-10%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Week 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00207439"/>
                  </a:ext>
                </a:extLst>
              </a:tr>
              <a:tr h="22652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Store Procedures &amp; User Define Functions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94389772"/>
                  </a:ext>
                </a:extLst>
              </a:tr>
              <a:tr h="22652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Final Exam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>
                          <a:effectLst/>
                        </a:rPr>
                        <a:t>30%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35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9456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3801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/>
          <a:lstStyle/>
          <a:p>
            <a:r>
              <a:rPr lang="en-US" dirty="0"/>
              <a:t>What is SQL?</a:t>
            </a:r>
          </a:p>
        </p:txBody>
      </p:sp>
      <p:sp>
        <p:nvSpPr>
          <p:cNvPr id="3" name="Rectangle 2"/>
          <p:cNvSpPr/>
          <p:nvPr/>
        </p:nvSpPr>
        <p:spPr>
          <a:xfrm>
            <a:off x="645943" y="1853658"/>
            <a:ext cx="6834734" cy="2307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99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SQL</a:t>
            </a:r>
            <a:r>
              <a:rPr lang="en-US" sz="3599" dirty="0">
                <a:latin typeface="Times New Roman" panose="02020603050405020304" pitchFamily="18" charset="0"/>
                <a:ea typeface="Times New Roman" panose="02020603050405020304" pitchFamily="18" charset="0"/>
              </a:rPr>
              <a:t> stands for </a:t>
            </a:r>
            <a:r>
              <a:rPr lang="en-US" sz="3599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Structured Query Language</a:t>
            </a:r>
            <a:r>
              <a:rPr lang="en-US" sz="3599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which is the standard language for working with a relational database.</a:t>
            </a:r>
            <a:endParaRPr lang="en-US" sz="3599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pic>
        <p:nvPicPr>
          <p:cNvPr id="5122" name="Picture 2" descr="Image result for sq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0580" y="2113322"/>
            <a:ext cx="2142567" cy="2142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Image result for mysq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960" y="4588803"/>
            <a:ext cx="1849850" cy="184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Image result for orac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710" y="3371162"/>
            <a:ext cx="2142567" cy="2142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Image result for pl/sql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2815" y="5064753"/>
            <a:ext cx="1379381" cy="8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7304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7853F-D524-4E3C-928F-3288146D4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116" y="-4193"/>
            <a:ext cx="9144001" cy="762000"/>
          </a:xfrm>
        </p:spPr>
        <p:txBody>
          <a:bodyPr>
            <a:normAutofit/>
          </a:bodyPr>
          <a:lstStyle/>
          <a:p>
            <a:r>
              <a:rPr lang="en-US" b="1" dirty="0"/>
              <a:t>History of Databases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7948CE-FE84-4D6A-9B73-9200F4A70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</a:t>
            </a:fld>
            <a:endParaRPr lang="en-US" dirty="0"/>
          </a:p>
        </p:txBody>
      </p:sp>
      <p:pic>
        <p:nvPicPr>
          <p:cNvPr id="4" name="Online Media 3" title="History of Databases">
            <a:hlinkClick r:id="" action="ppaction://media"/>
            <a:extLst>
              <a:ext uri="{FF2B5EF4-FFF2-40B4-BE49-F238E27FC236}">
                <a16:creationId xmlns:a16="http://schemas.microsoft.com/office/drawing/2014/main" id="{D481292E-28B6-49CD-A169-C478E1BF845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42584" y="712879"/>
            <a:ext cx="9567277" cy="53815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1D731A-26E2-46E9-A6F6-7A92D0DB1ECB}"/>
              </a:ext>
            </a:extLst>
          </p:cNvPr>
          <p:cNvSpPr txBox="1"/>
          <p:nvPr/>
        </p:nvSpPr>
        <p:spPr>
          <a:xfrm>
            <a:off x="665650" y="6444734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5’:19”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615BDD-EF33-4058-A50E-FB4F86B97545}"/>
              </a:ext>
            </a:extLst>
          </p:cNvPr>
          <p:cNvSpPr/>
          <p:nvPr/>
        </p:nvSpPr>
        <p:spPr>
          <a:xfrm>
            <a:off x="542584" y="6146894"/>
            <a:ext cx="106474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https://www.youtube.com/watch?v=KG-mqHoXOXY&amp;list=PLxnkEN-mxAXYyPen404ccEpV37xPWYN3t&amp;index=23</a:t>
            </a:r>
          </a:p>
        </p:txBody>
      </p:sp>
    </p:spTree>
    <p:extLst>
      <p:ext uri="{BB962C8B-B14F-4D97-AF65-F5344CB8AC3E}">
        <p14:creationId xmlns:p14="http://schemas.microsoft.com/office/powerpoint/2010/main" val="225347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148" y="169331"/>
            <a:ext cx="9144001" cy="821269"/>
          </a:xfrm>
        </p:spPr>
        <p:txBody>
          <a:bodyPr/>
          <a:lstStyle/>
          <a:p>
            <a:r>
              <a:rPr lang="en-US" dirty="0"/>
              <a:t>Database Examples: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91061" y="1566499"/>
            <a:ext cx="3326176" cy="1753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99" b="1" dirty="0">
                <a:latin typeface="EatwellChubby"/>
              </a:rPr>
              <a:t>Bank Accounts</a:t>
            </a:r>
          </a:p>
          <a:p>
            <a:r>
              <a:rPr lang="en-US" sz="1799" b="1" dirty="0">
                <a:latin typeface="EatwellChubby"/>
              </a:rPr>
              <a:t>Phone Bill</a:t>
            </a:r>
          </a:p>
          <a:p>
            <a:r>
              <a:rPr lang="en-US" sz="1799" b="1" dirty="0">
                <a:latin typeface="EatwellChubby"/>
              </a:rPr>
              <a:t>Credit Card</a:t>
            </a:r>
          </a:p>
          <a:p>
            <a:r>
              <a:rPr lang="en-US" sz="1799" b="1" dirty="0">
                <a:latin typeface="EatwellChubby"/>
              </a:rPr>
              <a:t>Library Card</a:t>
            </a:r>
          </a:p>
          <a:p>
            <a:r>
              <a:rPr lang="en-US" sz="1799" b="1" dirty="0">
                <a:latin typeface="EatwellChubby"/>
              </a:rPr>
              <a:t>Hotel</a:t>
            </a:r>
          </a:p>
          <a:p>
            <a:r>
              <a:rPr lang="en-US" sz="1799" b="1" dirty="0">
                <a:latin typeface="EatwellChubby"/>
              </a:rPr>
              <a:t>…</a:t>
            </a:r>
          </a:p>
        </p:txBody>
      </p:sp>
      <p:sp>
        <p:nvSpPr>
          <p:cNvPr id="5" name="Rectangle 4"/>
          <p:cNvSpPr/>
          <p:nvPr/>
        </p:nvSpPr>
        <p:spPr>
          <a:xfrm>
            <a:off x="645942" y="1540931"/>
            <a:ext cx="6094413" cy="17538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799" b="1" dirty="0">
                <a:latin typeface="EatwellChubby"/>
              </a:rPr>
              <a:t>Reservations Dry Cleaner</a:t>
            </a:r>
          </a:p>
          <a:p>
            <a:r>
              <a:rPr lang="en-US" sz="1799" b="1" dirty="0">
                <a:latin typeface="EatwellChubby"/>
              </a:rPr>
              <a:t>Google Search</a:t>
            </a:r>
          </a:p>
          <a:p>
            <a:r>
              <a:rPr lang="en-US" sz="1799" b="1" dirty="0">
                <a:latin typeface="EatwellChubby"/>
              </a:rPr>
              <a:t>IMDb</a:t>
            </a:r>
          </a:p>
          <a:p>
            <a:r>
              <a:rPr lang="en-US" sz="1799" b="1" dirty="0">
                <a:latin typeface="EatwellChubby"/>
              </a:rPr>
              <a:t>High Score on Video Game</a:t>
            </a:r>
          </a:p>
          <a:p>
            <a:r>
              <a:rPr lang="en-US" sz="1799" b="1" dirty="0">
                <a:latin typeface="EatwellChubby"/>
              </a:rPr>
              <a:t>Student Loan</a:t>
            </a:r>
          </a:p>
          <a:p>
            <a:r>
              <a:rPr lang="en-US" sz="1799" b="1" dirty="0">
                <a:latin typeface="EatwellChubby"/>
              </a:rPr>
              <a:t>iPod Playlist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060083" y="4545951"/>
            <a:ext cx="7988133" cy="146781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599" b="1" dirty="0"/>
              <a:t>CAN YOU ADD MORE?</a:t>
            </a:r>
          </a:p>
        </p:txBody>
      </p:sp>
    </p:spTree>
    <p:extLst>
      <p:ext uri="{BB962C8B-B14F-4D97-AF65-F5344CB8AC3E}">
        <p14:creationId xmlns:p14="http://schemas.microsoft.com/office/powerpoint/2010/main" val="303423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14400"/>
          </a:xfrm>
        </p:spPr>
        <p:txBody>
          <a:bodyPr/>
          <a:lstStyle/>
          <a:p>
            <a:r>
              <a:rPr lang="en-US" dirty="0"/>
              <a:t>Two famous SQL platforms: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8194" name="Picture 2" descr="Image result for sql serv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15" y="3070343"/>
            <a:ext cx="5888849" cy="3880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7648434" y="2333093"/>
            <a:ext cx="2780808" cy="923090"/>
          </a:xfrm>
          <a:prstGeom prst="rect">
            <a:avLst/>
          </a:prstGeom>
          <a:noFill/>
        </p:spPr>
        <p:txBody>
          <a:bodyPr wrap="none" lIns="91416" tIns="45708" rIns="91416" bIns="45708">
            <a:spAutoFit/>
          </a:bodyPr>
          <a:lstStyle/>
          <a:p>
            <a:pPr algn="ctr"/>
            <a:r>
              <a:rPr lang="en-US" sz="5398" b="1" dirty="0">
                <a:ln w="0"/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MS SQL</a:t>
            </a:r>
          </a:p>
        </p:txBody>
      </p:sp>
      <p:sp>
        <p:nvSpPr>
          <p:cNvPr id="7" name="Rectangle 6"/>
          <p:cNvSpPr/>
          <p:nvPr/>
        </p:nvSpPr>
        <p:spPr>
          <a:xfrm>
            <a:off x="376492" y="2471558"/>
            <a:ext cx="4163901" cy="646163"/>
          </a:xfrm>
          <a:prstGeom prst="rect">
            <a:avLst/>
          </a:prstGeom>
          <a:noFill/>
        </p:spPr>
        <p:txBody>
          <a:bodyPr wrap="none" lIns="91416" tIns="45708" rIns="91416" bIns="45708">
            <a:spAutoFit/>
          </a:bodyPr>
          <a:lstStyle/>
          <a:p>
            <a:pPr algn="ctr"/>
            <a:r>
              <a:rPr lang="en-US" sz="3599" b="1" dirty="0">
                <a:ln w="0"/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MySQL Workbench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4ACB0D-4A58-4D1E-8A34-74D768079D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84" y="3429000"/>
            <a:ext cx="5687229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04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52400"/>
            <a:ext cx="9144001" cy="691662"/>
          </a:xfrm>
        </p:spPr>
        <p:txBody>
          <a:bodyPr/>
          <a:lstStyle/>
          <a:p>
            <a:r>
              <a:rPr lang="en-US" dirty="0"/>
              <a:t>SQL History</a:t>
            </a:r>
          </a:p>
        </p:txBody>
      </p:sp>
      <p:pic>
        <p:nvPicPr>
          <p:cNvPr id="3" name="fSN2ihUkSCk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00896" y="879231"/>
            <a:ext cx="10005776" cy="56282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853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973" y="296075"/>
            <a:ext cx="9402274" cy="999325"/>
          </a:xfrm>
        </p:spPr>
        <p:txBody>
          <a:bodyPr/>
          <a:lstStyle/>
          <a:p>
            <a:r>
              <a:rPr lang="en-US" dirty="0"/>
              <a:t>Data Base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212" y="1386062"/>
            <a:ext cx="6570694" cy="2993654"/>
          </a:xfrm>
        </p:spPr>
        <p:txBody>
          <a:bodyPr>
            <a:normAutofit fontScale="70000" lnSpcReduction="20000"/>
          </a:bodyPr>
          <a:lstStyle/>
          <a:p>
            <a:r>
              <a:rPr lang="en-CA" b="1" dirty="0"/>
              <a:t>A Database is an organized collection of data. </a:t>
            </a:r>
          </a:p>
          <a:p>
            <a:r>
              <a:rPr lang="en-CA" b="1" dirty="0"/>
              <a:t>A Database is a container that holds tables and other SQL structures related to those tables.</a:t>
            </a:r>
          </a:p>
          <a:p>
            <a:pPr marL="0" indent="0">
              <a:buNone/>
            </a:pPr>
            <a:endParaRPr lang="en-CA" b="1" dirty="0"/>
          </a:p>
          <a:p>
            <a:r>
              <a:rPr lang="en-US" b="1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Database Management System (DBMS)</a:t>
            </a:r>
          </a:p>
          <a:p>
            <a:pPr marL="0" indent="0">
              <a:buNone/>
            </a:pPr>
            <a:endParaRPr lang="en-US" b="1" spc="-1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CA" b="1" dirty="0"/>
              <a:t>RDBMS is the basis for SQL, and for all modern database systems such as MSSQL Server, IBM DB2, Oracle, MySQL, and Microsoft Access.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115338" y="4249815"/>
            <a:ext cx="6116414" cy="646163"/>
          </a:xfrm>
          <a:prstGeom prst="rect">
            <a:avLst/>
          </a:prstGeom>
          <a:noFill/>
        </p:spPr>
        <p:txBody>
          <a:bodyPr wrap="square" lIns="91416" tIns="45708" rIns="91416" bIns="45708">
            <a:spAutoFit/>
          </a:bodyPr>
          <a:lstStyle/>
          <a:p>
            <a:pPr algn="ctr"/>
            <a:r>
              <a:rPr lang="en-US" sz="3599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 are going to focus on</a:t>
            </a:r>
          </a:p>
        </p:txBody>
      </p:sp>
      <p:sp>
        <p:nvSpPr>
          <p:cNvPr id="6" name="Explosion 1 5"/>
          <p:cNvSpPr/>
          <p:nvPr/>
        </p:nvSpPr>
        <p:spPr>
          <a:xfrm>
            <a:off x="1523193" y="4769819"/>
            <a:ext cx="3601264" cy="2087288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99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MS - SQL</a:t>
            </a:r>
            <a:endParaRPr lang="en-US" sz="3199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354" y="2013893"/>
            <a:ext cx="4672364" cy="341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6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76FE3C323531449863BF78B071DC50" ma:contentTypeVersion="0" ma:contentTypeDescription="Create a new document." ma:contentTypeScope="" ma:versionID="9d9c3cfa27d7dd3cd5a86ce504f772a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967b7be50301903c78f9c39c6fd9a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162F1C4-6F0D-4219-B27B-4102FF209482}"/>
</file>

<file path=customXml/itemProps2.xml><?xml version="1.0" encoding="utf-8"?>
<ds:datastoreItem xmlns:ds="http://schemas.openxmlformats.org/officeDocument/2006/customXml" ds:itemID="{68C439A2-FD03-4AE2-9428-5FE6D1280BD6}"/>
</file>

<file path=customXml/itemProps3.xml><?xml version="1.0" encoding="utf-8"?>
<ds:datastoreItem xmlns:ds="http://schemas.openxmlformats.org/officeDocument/2006/customXml" ds:itemID="{A4572282-1286-427C-8052-C3AB19CE0807}"/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2387</TotalTime>
  <Words>597</Words>
  <Application>Microsoft Office PowerPoint</Application>
  <PresentationFormat>Custom</PresentationFormat>
  <Paragraphs>170</Paragraphs>
  <Slides>16</Slides>
  <Notes>2</Notes>
  <HiddenSlides>0</HiddenSlides>
  <MMClips>3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Calibri</vt:lpstr>
      <vt:lpstr>Corbel</vt:lpstr>
      <vt:lpstr>EatwellChubby</vt:lpstr>
      <vt:lpstr>proxima-nova</vt:lpstr>
      <vt:lpstr>Segoe UI</vt:lpstr>
      <vt:lpstr>Symbol</vt:lpstr>
      <vt:lpstr>Times New Roman</vt:lpstr>
      <vt:lpstr>Digital Blue Tunnel 16x9</vt:lpstr>
      <vt:lpstr>Visio</vt:lpstr>
      <vt:lpstr>Advanced Database</vt:lpstr>
      <vt:lpstr>Course Plan (Part I)</vt:lpstr>
      <vt:lpstr>From instructional plan:</vt:lpstr>
      <vt:lpstr>What is SQL?</vt:lpstr>
      <vt:lpstr>History of Databases</vt:lpstr>
      <vt:lpstr>Database Examples:</vt:lpstr>
      <vt:lpstr>Two famous SQL platforms:</vt:lpstr>
      <vt:lpstr>SQL History</vt:lpstr>
      <vt:lpstr>Data Base Definition</vt:lpstr>
      <vt:lpstr>PowerPoint Presentation</vt:lpstr>
      <vt:lpstr>Hardware Components</vt:lpstr>
      <vt:lpstr>Table example:</vt:lpstr>
      <vt:lpstr>A networked system that uses  an application server </vt:lpstr>
      <vt:lpstr>MSSQL 2012 Editions</vt:lpstr>
      <vt:lpstr>Understanding the core components of SQL Server | lynda.com overview </vt:lpstr>
      <vt:lpstr>SQL Server Installation – Hands 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Management</dc:title>
  <dc:creator>Maziar</dc:creator>
  <cp:lastModifiedBy>Maziar Shajari</cp:lastModifiedBy>
  <cp:revision>82</cp:revision>
  <dcterms:created xsi:type="dcterms:W3CDTF">2018-08-27T15:39:14Z</dcterms:created>
  <dcterms:modified xsi:type="dcterms:W3CDTF">2021-01-20T16:22:36Z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0x0101006776FE3C323531449863BF78B071DC50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